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9" r:id="rId5"/>
    <p:sldId id="263" r:id="rId6"/>
    <p:sldId id="272" r:id="rId7"/>
    <p:sldId id="275" r:id="rId8"/>
    <p:sldId id="278" r:id="rId9"/>
    <p:sldId id="279" r:id="rId10"/>
    <p:sldId id="280" r:id="rId11"/>
    <p:sldId id="284" r:id="rId12"/>
    <p:sldId id="261" r:id="rId13"/>
    <p:sldId id="293" r:id="rId14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t>5-11 классы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начальные классы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explosion val="27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Удовлетворены ли вы качеством приготовления пищи в школьной столовой?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ли выкачеством приготовления пищи вшкольной столовой?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9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Устраивает ли вас санитарное </a:t>
            </a:r>
            <a:r>
              <a:rPr lang="ru-RU" dirty="0" smtClean="0"/>
              <a:t>состояние </a:t>
            </a:r>
            <a:r>
              <a:rPr lang="ru-RU" dirty="0"/>
              <a:t>школьной столовой?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Устраивает ли вас санитарное состояное школьной столовой?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21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</c:pie3DChart>
    </c:plotArea>
    <c:legend>
      <c:legendPos val="r"/>
      <c:layout>
        <c:manualLayout>
          <c:xMode val="edge"/>
          <c:yMode val="edge"/>
          <c:x val="0.861882716049383"/>
          <c:y val="0.46419397423533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 меню школьной столовой разнообразным?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0.49953</cdr:y>
    </cdr:from>
    <cdr:to>
      <cdr:x>0.64875</cdr:x>
      <cdr:y>0.64272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4114800" y="2260848"/>
          <a:ext cx="1224136" cy="64807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b="1" dirty="0" smtClean="0">
              <a:solidFill>
                <a:srgbClr val="002060"/>
              </a:solidFill>
            </a:rPr>
            <a:t>92%</a:t>
          </a:r>
          <a:endParaRPr lang="ru-RU" sz="40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0.36875</cdr:x>
      <cdr:y>0.18133</cdr:y>
    </cdr:from>
    <cdr:to>
      <cdr:x>0.465</cdr:x>
      <cdr:y>0.34043</cdr:y>
    </cdr:to>
    <cdr:sp>
      <cdr:nvSpPr>
        <cdr:cNvPr id="3" name="Прямоугольник 2"/>
        <cdr:cNvSpPr/>
      </cdr:nvSpPr>
      <cdr:spPr xmlns:a="http://schemas.openxmlformats.org/drawingml/2006/main">
        <a:xfrm xmlns:a="http://schemas.openxmlformats.org/drawingml/2006/main">
          <a:off x="3034680" y="820688"/>
          <a:ext cx="792088" cy="72008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3200" b="1" dirty="0" smtClean="0">
              <a:solidFill>
                <a:srgbClr val="002060"/>
              </a:solidFill>
            </a:rPr>
            <a:t>8%</a:t>
          </a:r>
          <a:endParaRPr lang="ru-RU" sz="32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0.5875</cdr:x>
      <cdr:y>0.43896</cdr:y>
    </cdr:from>
    <cdr:to>
      <cdr:x>0.78</cdr:x>
      <cdr:y>0.56806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4834880" y="2448272"/>
          <a:ext cx="1584176" cy="72008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dirty="0" smtClean="0"/>
            <a:t>55%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0.15</cdr:x>
      <cdr:y>0.33567</cdr:y>
    </cdr:from>
    <cdr:to>
      <cdr:x>0.29</cdr:x>
      <cdr:y>0.45187</cdr:y>
    </cdr:to>
    <cdr:sp>
      <cdr:nvSpPr>
        <cdr:cNvPr id="3" name="Прямоугольник 2"/>
        <cdr:cNvSpPr/>
      </cdr:nvSpPr>
      <cdr:spPr xmlns:a="http://schemas.openxmlformats.org/drawingml/2006/main">
        <a:xfrm xmlns:a="http://schemas.openxmlformats.org/drawingml/2006/main">
          <a:off x="1234480" y="1872208"/>
          <a:ext cx="1152128" cy="64807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dirty="0" smtClean="0"/>
            <a:t>36%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0.21125</cdr:x>
      <cdr:y>0.6197</cdr:y>
    </cdr:from>
    <cdr:to>
      <cdr:x>0.36</cdr:x>
      <cdr:y>0.80045</cdr:y>
    </cdr:to>
    <cdr:sp>
      <cdr:nvSpPr>
        <cdr:cNvPr id="4" name="Прямоугольник 3"/>
        <cdr:cNvSpPr/>
      </cdr:nvSpPr>
      <cdr:spPr xmlns:a="http://schemas.openxmlformats.org/drawingml/2006/main">
        <a:xfrm xmlns:a="http://schemas.openxmlformats.org/drawingml/2006/main">
          <a:off x="1738536" y="3456384"/>
          <a:ext cx="1224136" cy="100811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dirty="0"/>
            <a:t>9</a:t>
          </a:r>
          <a:r>
            <a:rPr lang="ru-RU" sz="4000" dirty="0" smtClean="0"/>
            <a:t>%</a:t>
          </a:r>
          <a:endParaRPr lang="ru-RU" sz="4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0.56125</cdr:x>
      <cdr:y>0.45187</cdr:y>
    </cdr:from>
    <cdr:to>
      <cdr:x>0.7275</cdr:x>
      <cdr:y>0.56806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4618856" y="2520280"/>
          <a:ext cx="1368152" cy="64807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dirty="0" smtClean="0"/>
            <a:t>64%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0.22</cdr:x>
      <cdr:y>0.27112</cdr:y>
    </cdr:from>
    <cdr:to>
      <cdr:x>0.36875</cdr:x>
      <cdr:y>0.3744</cdr:y>
    </cdr:to>
    <cdr:sp>
      <cdr:nvSpPr>
        <cdr:cNvPr id="3" name="Прямоугольник 2"/>
        <cdr:cNvSpPr/>
      </cdr:nvSpPr>
      <cdr:spPr xmlns:a="http://schemas.openxmlformats.org/drawingml/2006/main">
        <a:xfrm xmlns:a="http://schemas.openxmlformats.org/drawingml/2006/main">
          <a:off x="1810544" y="1512168"/>
          <a:ext cx="1224136" cy="576064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dirty="0" smtClean="0"/>
            <a:t>21%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0.06251</cdr:x>
      <cdr:y>0.43896</cdr:y>
    </cdr:from>
    <cdr:to>
      <cdr:x>0.2025</cdr:x>
      <cdr:y>0.55515</cdr:y>
    </cdr:to>
    <cdr:sp>
      <cdr:nvSpPr>
        <cdr:cNvPr id="4" name="Прямоугольник 3"/>
        <cdr:cNvSpPr/>
      </cdr:nvSpPr>
      <cdr:spPr xmlns:a="http://schemas.openxmlformats.org/drawingml/2006/main">
        <a:xfrm xmlns:a="http://schemas.openxmlformats.org/drawingml/2006/main">
          <a:off x="514400" y="2448272"/>
          <a:ext cx="1152128" cy="64807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dirty="0" smtClean="0"/>
            <a:t>15%</a:t>
          </a:r>
          <a:endParaRPr lang="ru-RU" sz="4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0.6225</cdr:x>
      <cdr:y>0.4716</cdr:y>
    </cdr:from>
    <cdr:to>
      <cdr:x>0.75375</cdr:x>
      <cdr:y>0.59906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5122912" y="2664296"/>
          <a:ext cx="1080120" cy="72008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dirty="0" smtClean="0"/>
            <a:t>64%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0.15</cdr:x>
      <cdr:y>0.34414</cdr:y>
    </cdr:from>
    <cdr:to>
      <cdr:x>0.29</cdr:x>
      <cdr:y>0.4716</cdr:y>
    </cdr:to>
    <cdr:sp>
      <cdr:nvSpPr>
        <cdr:cNvPr id="3" name="Прямоугольник 2"/>
        <cdr:cNvSpPr/>
      </cdr:nvSpPr>
      <cdr:spPr xmlns:a="http://schemas.openxmlformats.org/drawingml/2006/main">
        <a:xfrm xmlns:a="http://schemas.openxmlformats.org/drawingml/2006/main">
          <a:off x="1234480" y="1944216"/>
          <a:ext cx="1152128" cy="72008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ru-RU" sz="4000" dirty="0" smtClean="0"/>
            <a:t>36%</a:t>
          </a:r>
          <a:endParaRPr lang="ru-RU" sz="4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5320-71A8-4CA0-BD28-4E57C3EC368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6E9-139F-477E-A4B3-C4D19A4108C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5320-71A8-4CA0-BD28-4E57C3EC368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6E9-139F-477E-A4B3-C4D19A4108C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5320-71A8-4CA0-BD28-4E57C3EC368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6E9-139F-477E-A4B3-C4D19A4108C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5320-71A8-4CA0-BD28-4E57C3EC368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86E9-139F-477E-A4B3-C4D19A4108C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D5320-71A8-4CA0-BD28-4E57C3EC368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86E9-139F-477E-A4B3-C4D19A4108C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Мониторинг горячего питания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6584776" cy="432048"/>
          </a:xfrm>
        </p:spPr>
        <p:txBody>
          <a:bodyPr>
            <a:normAutofit fontScale="65000" lnSpcReduction="20000"/>
          </a:bodyPr>
          <a:lstStyle/>
          <a:p>
            <a:r>
              <a:rPr lang="ru-RU" b="1" dirty="0" smtClean="0"/>
              <a:t>январь 2022 года</a:t>
            </a:r>
            <a:endParaRPr lang="ru-RU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355976" y="446883"/>
            <a:ext cx="4788024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И кому же в ум пойдет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на желудок петь голодный!»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(И.А. Крылов «Стрекоза и муравей»)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Ваши пожелания по вопросу организации питания в школе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9"/>
          <a:ext cx="8229600" cy="567382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14800"/>
                <a:gridCol w="4114800"/>
              </a:tblGrid>
              <a:tr h="72498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+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35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Еда вкусная. Спасибо большое!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нет салфеток на столах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19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Фрукты старшим классам!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sym typeface="+mn-ea"/>
                        </a:rPr>
                        <a:t>Горячий чай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19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Хотим булочки!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19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Борщ со сметаной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19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Запеканку  старшим классам!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35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Продолжайте вкусно готовить!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35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Спасибо нашим поварам!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35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Всё хорошо, всё норм!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350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3508"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7056784" cy="655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целом учащиеся довольны организацией питания в школе. Меню школьной столовой учащихся устраивает, ребята считают его разнообразным.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состояние школьной столовой (64%)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устраивает.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учащихся удовлетворены качеством приготовления пищи (55%).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 по вопросу организации питания в школе носят позитивный характер.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работает родительский контроль по качеству грячего питания!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1VD-yxZ_y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370205"/>
            <a:ext cx="4213860" cy="2593975"/>
          </a:xfrm>
          <a:prstGeom prst="rect">
            <a:avLst/>
          </a:prstGeom>
        </p:spPr>
      </p:pic>
      <p:pic>
        <p:nvPicPr>
          <p:cNvPr id="3" name="Изображение 2" descr="2SXsb-N06l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80" y="3356610"/>
            <a:ext cx="2221230" cy="3156585"/>
          </a:xfrm>
          <a:prstGeom prst="rect">
            <a:avLst/>
          </a:prstGeom>
        </p:spPr>
      </p:pic>
      <p:pic>
        <p:nvPicPr>
          <p:cNvPr id="4" name="Изображение 3" descr="l2HPAjQeT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335280"/>
            <a:ext cx="4244975" cy="2614295"/>
          </a:xfrm>
          <a:prstGeom prst="rect">
            <a:avLst/>
          </a:prstGeom>
        </p:spPr>
      </p:pic>
      <p:pic>
        <p:nvPicPr>
          <p:cNvPr id="5" name="Изображение 4" descr="Sbypc7ctwm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720" y="3356610"/>
            <a:ext cx="3479165" cy="3157220"/>
          </a:xfrm>
          <a:prstGeom prst="rect">
            <a:avLst/>
          </a:prstGeom>
        </p:spPr>
      </p:pic>
      <p:pic>
        <p:nvPicPr>
          <p:cNvPr id="6" name="Изображение 5" descr="WS05xAh2f1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30" y="3356610"/>
            <a:ext cx="3521710" cy="318706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339340" y="2950210"/>
            <a:ext cx="476821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ru-RU" altLang="en-US" b="1"/>
              <a:t>Родительский контроль</a:t>
            </a:r>
            <a:endParaRPr lang="ru-RU" alt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43000" y="357188"/>
            <a:ext cx="7793038" cy="1643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i="1" dirty="0" smtClean="0">
                <a:solidFill>
                  <a:srgbClr val="C00000"/>
                </a:solidFill>
              </a:rPr>
              <a:t>О пользе горячего питания школьника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619671" y="1594333"/>
            <a:ext cx="7024267" cy="4154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питание в системе питания человека имеет крайне важное значение. Многолетний опыт наблюдений врачей и педагогов показал, что учащиеся, не потребляющие среди учебного дня горячую пищу, быстрее утомляются, чаще жалуются на головные боли, на усталость, на боли в желудке, плохой привкус во рту, плохое настроение и пониженную работоспособность. К тому же, согласно статистике, болезни желудка среди детей школьного возраста занимают второе место после заболеваний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–двигательного аппарата.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47664" y="613211"/>
            <a:ext cx="7272808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Словом, всё больше фактов говорит в пользу обязательного горячего питания для всех школьников во время их пребывания в школе. Ребятам предлагается разнообразный рацион, включающий зерновые, крупы, мясные изделия, рыбу,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обогащаются аскорбиновой кислотой, а для заправки блюд используется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йодированная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имеют возможность ежедневно получать все необходимые растущему организму микроэлементы и вещества.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нагрузке в школе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ребёнку необходимо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питание.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Анкетирование проводилось в течение января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2022года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 анкетировании приняли участие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210 человек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(5а,6б,7б,8а,9а,10,11, учителя)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Нравится ли вам посещать </a:t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школьную столовую?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Горячие обеды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(предпочтения)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528766"/>
          <a:ext cx="8496944" cy="4924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48472"/>
                <a:gridCol w="4248472"/>
              </a:tblGrid>
              <a:tr h="101523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Название блюда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Количество человек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52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картофельное пюре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55</a:t>
                      </a:r>
                      <a:endParaRPr lang="ru-RU" sz="2400" dirty="0"/>
                    </a:p>
                  </a:txBody>
                  <a:tcPr/>
                </a:tc>
              </a:tr>
              <a:tr h="5597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64</a:t>
                      </a:r>
                      <a:endParaRPr lang="ru-RU" sz="2400" dirty="0"/>
                    </a:p>
                  </a:txBody>
                  <a:tcPr/>
                </a:tc>
              </a:tr>
              <a:tr h="5597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тефтели с гречкой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47</a:t>
                      </a:r>
                      <a:endParaRPr lang="ru-RU" sz="2400" dirty="0"/>
                    </a:p>
                  </a:txBody>
                  <a:tcPr/>
                </a:tc>
              </a:tr>
              <a:tr h="5597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суп с фрикадельками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</a:tr>
              <a:tr h="5597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салаты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</a:tr>
              <a:tr h="10152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макароны с сосиской</a:t>
                      </a:r>
                      <a:endParaRPr lang="ru-RU" sz="2400" dirty="0" smtClean="0"/>
                    </a:p>
                    <a:p>
                      <a:r>
                        <a:rPr lang="ru-RU" sz="2400" dirty="0"/>
                        <a:t>щи</a:t>
                      </a:r>
                      <a:endParaRPr lang="ru-RU" sz="2400" dirty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61</a:t>
                      </a:r>
                      <a:endParaRPr lang="ru-RU" sz="2400" dirty="0" smtClean="0"/>
                    </a:p>
                    <a:p>
                      <a:r>
                        <a:rPr lang="ru-RU" sz="2400" dirty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586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55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64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2" val="b1f23a15be6f7c505e91dad819fd3d2e45a2cfb"/>
</p:tagLst>
</file>

<file path=ppt/theme/theme1.xml><?xml version="1.0" encoding="utf-8"?>
<a:theme xmlns:a="http://schemas.openxmlformats.org/drawingml/2006/main" name="238_-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238_-_</Template>
  <TotalTime>0</TotalTime>
  <Words>2192</Words>
  <Application>WPS Presentation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Monotype Corsiva</vt:lpstr>
      <vt:lpstr>Calibri</vt:lpstr>
      <vt:lpstr>Microsoft YaHei</vt:lpstr>
      <vt:lpstr>Arial Unicode MS</vt:lpstr>
      <vt:lpstr>238_-_</vt:lpstr>
      <vt:lpstr>Мониторинг горячего питания</vt:lpstr>
      <vt:lpstr>О пользе горячего питания школьника </vt:lpstr>
      <vt:lpstr>PowerPoint 演示文稿</vt:lpstr>
      <vt:lpstr>Анкетирование проводилось 21,22 декабря  2016 года</vt:lpstr>
      <vt:lpstr>Нравится ли вам посещать  школьную столовую?</vt:lpstr>
      <vt:lpstr>Горячие завтраки  (предпочтения)</vt:lpstr>
      <vt:lpstr>PowerPoint 演示文稿</vt:lpstr>
      <vt:lpstr>PowerPoint 演示文稿</vt:lpstr>
      <vt:lpstr>PowerPoint 演示文稿</vt:lpstr>
      <vt:lpstr>Ваши пожелания по вопросу организации питания в школе</vt:lpstr>
      <vt:lpstr>PowerPoint 演示文稿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горячего питания</dc:title>
  <dc:creator>usery</dc:creator>
  <cp:lastModifiedBy>Admin</cp:lastModifiedBy>
  <cp:revision>11</cp:revision>
  <dcterms:created xsi:type="dcterms:W3CDTF">2015-11-04T17:42:00Z</dcterms:created>
  <dcterms:modified xsi:type="dcterms:W3CDTF">2022-01-27T05:32:20Z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861338E08C994178AF887E26A5CF8FFF</vt:lpwstr>
  </property>
  <property fmtid="{D5CDD505-2E9C-101B-9397-08002B2CF9AE}" pid="3" name="KSOProductBuildVer">
    <vt:lpwstr>1049-11.2.0.10443</vt:lpwstr>
  </property>
</Properties>
</file>